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45" r:id="rId3"/>
    <p:sldId id="344" r:id="rId4"/>
    <p:sldId id="2495" r:id="rId5"/>
    <p:sldId id="2496" r:id="rId6"/>
    <p:sldId id="307" r:id="rId7"/>
    <p:sldId id="257" r:id="rId8"/>
    <p:sldId id="1132" r:id="rId9"/>
    <p:sldId id="1135" r:id="rId10"/>
    <p:sldId id="1136" r:id="rId11"/>
    <p:sldId id="1133" r:id="rId12"/>
    <p:sldId id="1134" r:id="rId13"/>
    <p:sldId id="1498" r:id="rId14"/>
    <p:sldId id="1137" r:id="rId15"/>
    <p:sldId id="1266" r:id="rId16"/>
    <p:sldId id="1267" r:id="rId17"/>
    <p:sldId id="1268" r:id="rId18"/>
    <p:sldId id="1269" r:id="rId19"/>
    <p:sldId id="1270" r:id="rId20"/>
    <p:sldId id="348" r:id="rId21"/>
    <p:sldId id="1538" r:id="rId22"/>
    <p:sldId id="1546" r:id="rId23"/>
    <p:sldId id="1386" r:id="rId24"/>
    <p:sldId id="341" r:id="rId25"/>
    <p:sldId id="1542" r:id="rId26"/>
    <p:sldId id="1543" r:id="rId27"/>
    <p:sldId id="2414" r:id="rId28"/>
    <p:sldId id="1544" r:id="rId29"/>
    <p:sldId id="1545" r:id="rId30"/>
    <p:sldId id="302" r:id="rId31"/>
    <p:sldId id="343" r:id="rId32"/>
    <p:sldId id="340" r:id="rId33"/>
    <p:sldId id="400" r:id="rId34"/>
    <p:sldId id="269" r:id="rId35"/>
    <p:sldId id="1785" r:id="rId36"/>
    <p:sldId id="2469" r:id="rId37"/>
    <p:sldId id="259" r:id="rId38"/>
    <p:sldId id="1147" r:id="rId39"/>
    <p:sldId id="26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tuc.sharepoint.com/sites/espshare/Shared%20Documents/+++++000002017/Employment%20and%20Social%20Policy/regional%20jobs%20meetings/Data_Extract_LF%20participation%20ra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800"/>
              <a:t>Labour force participation</a:t>
            </a:r>
            <a:r>
              <a:rPr lang="es-ES" sz="1800" baseline="0"/>
              <a:t> rate (%)</a:t>
            </a:r>
            <a:endParaRPr lang="es-E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Data!$C$1:$AG$1</c:f>
              <c:numCache>
                <c:formatCode>General</c:formatCode>
                <c:ptCount val="31"/>
                <c:pt idx="0">
                  <c:v>2000</c:v>
                </c:pt>
                <c:pt idx="5">
                  <c:v>2005</c:v>
                </c:pt>
                <c:pt idx="10">
                  <c:v>2010</c:v>
                </c:pt>
                <c:pt idx="15">
                  <c:v>2015</c:v>
                </c:pt>
                <c:pt idx="20">
                  <c:v>2020</c:v>
                </c:pt>
                <c:pt idx="25">
                  <c:v>2025</c:v>
                </c:pt>
                <c:pt idx="30">
                  <c:v>2030</c:v>
                </c:pt>
              </c:numCache>
            </c:numRef>
          </c:cat>
          <c:val>
            <c:numRef>
              <c:f>Data!$C$2:$W$2</c:f>
              <c:numCache>
                <c:formatCode>General</c:formatCode>
                <c:ptCount val="21"/>
                <c:pt idx="0">
                  <c:v>64.708281995952007</c:v>
                </c:pt>
                <c:pt idx="1">
                  <c:v>64.412900866840928</c:v>
                </c:pt>
                <c:pt idx="2">
                  <c:v>64.171503231467184</c:v>
                </c:pt>
                <c:pt idx="3">
                  <c:v>63.961604706764838</c:v>
                </c:pt>
                <c:pt idx="4">
                  <c:v>63.841680740209497</c:v>
                </c:pt>
                <c:pt idx="5">
                  <c:v>63.714113392153436</c:v>
                </c:pt>
                <c:pt idx="6">
                  <c:v>63.43856808408708</c:v>
                </c:pt>
                <c:pt idx="7">
                  <c:v>63.278364845967758</c:v>
                </c:pt>
                <c:pt idx="8">
                  <c:v>63.042074265738606</c:v>
                </c:pt>
                <c:pt idx="9">
                  <c:v>62.776584070286859</c:v>
                </c:pt>
                <c:pt idx="10">
                  <c:v>62.448738728996119</c:v>
                </c:pt>
                <c:pt idx="11">
                  <c:v>62.204184067228269</c:v>
                </c:pt>
                <c:pt idx="12">
                  <c:v>62.002928798774967</c:v>
                </c:pt>
                <c:pt idx="13">
                  <c:v>61.754414700184732</c:v>
                </c:pt>
                <c:pt idx="14">
                  <c:v>61.510478977201942</c:v>
                </c:pt>
                <c:pt idx="15">
                  <c:v>61.348315354625335</c:v>
                </c:pt>
                <c:pt idx="16">
                  <c:v>61.158436213286478</c:v>
                </c:pt>
                <c:pt idx="17">
                  <c:v>61.029516025171461</c:v>
                </c:pt>
                <c:pt idx="18">
                  <c:v>60.891386262231087</c:v>
                </c:pt>
                <c:pt idx="19">
                  <c:v>60.814292719361873</c:v>
                </c:pt>
                <c:pt idx="20">
                  <c:v>58.645180837902316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31-4D68-ACCB-1F6926139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79455"/>
        <c:axId val="2105080703"/>
      </c:lineChart>
      <c:catAx>
        <c:axId val="2105079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5080703"/>
        <c:crosses val="autoZero"/>
        <c:auto val="1"/>
        <c:lblAlgn val="ctr"/>
        <c:lblOffset val="100"/>
        <c:noMultiLvlLbl val="0"/>
      </c:catAx>
      <c:valAx>
        <c:axId val="2105080703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507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3:53.1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9349 2752 0,'17'0'110,"19"-18"-110,-1 18 15,0 0 1,0 0-16,1 0 16,34 0-1,18 0 1,-52 0 0,52 0-1,0 0 1,-35 0-1,53 0 1,-36 0 0,-17 0-1,0 0 1,53 0 0,-35 0-1,-18 0-15,-1 0 16,54 0-1,-35 0 1,17-18 0,0 18-1,-53-17 1,54 17 0,-1-18-1,-18 18 1,19-18 15,16 18-15,-34-17-1,35-1 1,-18 18 0,-35 0-1,53-35 1,-71 35-1,89-18 1,17 1 0,-53 17-1,71-18 1,-1 18 0,-87-18-1,88 1 1,-18 17-1,-88 0 1,88 0 0,18 0 15,-89 0-15,124 0-1,-123 0 1,17 0-16,-18 0 15,124 0 1,-105 17 0,105 1-1,-36 35 1,-105-53 0,106 18-1,-35-1 1,-72-17 15,54 18-15,-35-1-1,-36-17 1,36 0 0,-54 0-1,19 0-15,-19 0 16,19 18-1,-1-18 1,0 0 0,0 0-1,-35 18 1,36-18 0,-1 0 15,-17 0-31,-1 17 31,1-17-15,-1 0 15,1 0-15,-18 18-1,0 0 16,0-1 1,0 1-1,-18 0 0,1-18-31,-1 17 31,1-17-15,-19 0 0,1 0-1,17 0 1,-35 18-16,36-18 16,-36 18-1,-18-1 1,36-17-1,-53 18 1,53-18 0,-36 17-1,0-17 1,36 18 15,-35 0-15,17-18-1,17 17 1,-16-17 0,-1 0-1,17 0 1,-34 0 0,17 0-1,35 0 1,-52 0-1,52 0 1,-53 0 0,1 0-1,52 0 1,-70 0 0,35 0-1,-17 0 1,-19 0 15,1 0-15,53 0-1,-71 0 1,-17 0 0,70 0-1,-53 0 1,35 0-1,18 0-15,1 0 16,-90 0 0,89 0-1,-105 0 1,34 0 15,54 0-15,-54 0-1,1-17 1,70 17 0,-35-18-1,-1 18 1,54 0 0,-71-18-1,53 18 1,18 0-16,-18 0 15,-35 0 1,53 0 0,-53 0-1,-1 0 1,36 0 0,1 0-1,-19 0 1,36 0 15,-18 0-15,-18 0-1,1 0 1,-19 0 0,54 0-1,-18 0-15,18 0 16,-53 0-1,35 0 1,-35 0 0,-18 18-1,71-18 1,-18 18 15,0-18-15,17 17-1,-16-17 1,16 18 0,19-18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5:14.8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10001 10319 0,'0'0'0,"18"0"16,0 0 0,52 0-1,-52 0 1,88 0-1,-89 0 1,54 0 0,-1 0-1,-17 0 17,18 0-17,-18 0 1,-18 0-1,36 0 1,-36 0 0,0 0-16,36 0 31,-18 0-15,-18 0-1,18 0 1,0 0-1,-18 0 1,18 0 15,-18 0-15,-17 0 0,35 0-1,-36 0 1,54 0-1,-36 0 1,-17 0 0,52 0-1,1 0 1,-53 0 0,34 0-16,19 0 31,-53 0-16,52 0 1,-34 0 0,-19 0-16,1 0 15,52-18 17,-34 18-17,17 0 1,-1 0-1,54 0 251,18 0-250,-18 0-16,-1 0 15,-16 0 1,16 0 0,-52 0-16,36 0 15,-37 0 16,-16 0-31,-1 0 16,53 0 0,-17 0-1,17 0 1,-17 0 15,-19 0-15,19 0-1,-36 0 1,-17 0-16,17 0 16,71 0-16,-35 0 47,-1 0-32,-52 0 1,-1 0-16,1 0 15,53 0 17,-36 0-17,18 0 1,17 0 0,-34 0-1,-1 0 1,35-18-1,-34 18-15,52 0 16,0 0 15,-17 0-15,-1 0 0,-17 0-16,18 0 31,-18 0-16,-18 0 1,18 0 0,0 0-1,-18 0 17,159-17 233,53 17-265,-71 0 16,-17 0-16,-18 0 15,-70 0 1,17 0 0,71 53-1,-71-53 1,-35 17 0,53-17-16,-71 18 31,18-18-31,-18 0 15,53 0 1,-52 0 0,17 0-16,-18 0 15,35 0 1,-17 0 0,18 0 15,17 0-16,-53 0 1,36 0 0,-1 0-16,-52 0 15,53 0 17,-36 0-17,0 0-15,0 0 16,36 0-1,-53 0 1,70 0 15,-35 0-15,-18 0 0,53 0-1,18 0 1,-53 0-16,53 0 31,-18 0-15,-53 0-1,36 0 1,-1 0 0,-52 0-16,141-18 265,105 1-249,-87-19-16,-1 36 31,-35-17-31,18 17 16,88-18-1,-88 18 17,-71 0-17,35 0 1,-34 0-16,-19 0 0,1 0 15,87 0 17,-105 0-17,18 0-15,-18 0 16,70 0 0,-70 0-16,35-17 15,18-1 16,-88 18-15,88-35 0,-53 35-1,-18 0 1,53-18 0,0 18 15,-52 0-16,17 0 1,-18 0 0,0 0-16,0 0 0,54 0 15,-54 0 17,53 0-17,-17 0 1,-36 0-1,53 0 1,-17 0 0,-36 0 15,35 0-15,19-18-1,-54 18 1,71 0-16,-18 0 15,-18 0 1,19 0 0,-54 0-1,36 0 17,-36 0-32,-18 0 15,177 0 235,53 36-250,-17 17 16,-54-18-1,-70-35 1,88 17 0,-141-17-1,35 18-15,-35-18 32,35 0-17,-17 0 1,-54 0-16,54 0 15,-36 0 1,0 0 0,36 0 15,-36 0-15,54 0-1,-1 0 1,-18 0-1,18 0 1,1 18 15,-36-18-15,52 0-16,-34 0 16,-18 0-16,0 0 15,53 0 1,-36 0-1,54 0 17,34 0-32,-69 0 15,69 0 1,1 0 0,-88 0-1,123 0 16,-36 0-15,-52 0 0,0 0-1,-53 0 1,106 0 265,35-18-281,17 18 16,-69 0-1,-37 0-15,1 0 16,53 0 0,-18 0-1,-88 18 1,88-1 0,-88-17-1,35 0-15,-35 18 16,88-18 15,-35 0-15,-53 0-1,70 0 1,-87 0 0,52 0-1,0 0 1,-53 0-1,36 0 1,0 0 0,-54 0-1,36 0 1,0 0 15,-35 0-15,35 0-1,-1 0 1,-34 0 0,35 0-1,-35 0 1,17 0-16,18 0 31,-18 0-15,-17 0-16,-1 0 15,1 0 1,0 0 15,17 0-15,-17 0 0,-1 0-1,1 0 32,0 0-31,-1 0 15,1 0 0,-1 0 16,1 0-31,0 0-1,-1 0 17,1 0-32,0 0 15,-1 0 1,1 0-1,0 0 48,-1 0-47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5:33.3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15134 11077 0,'-17'0'109,"-1"0"-93,-17 0-16,17 0 16,-53 18 31,54 0-32,-36-18 1,35 0-1,1 0 1,-19 17 0,1 1-1,17-18 1,18 17 0,-35-17-1,35 18 1,-35-18-1,17 0 1,1 0 0,17 18-1,-18-18 1,-17 0 0,-1 17-1,19-17 16,-1 0-15,-35 0 0,36 0-1,-19 0 1,19 0 0,-19 0-16,19 0 15,-36 0 1,53 18-1,-18-18-15,-17 0 16,-18 0 0,35 0-1,-17 0 17,-18 0-17,35 0 1,-34 0-1,34 0 1,-17 0 0,-18 0-1,35 0 1,-17 0 0,0 0-1,-1 0 1,19 0-16,-1 0 15,-17 0 1,-1 0 0,1 0 15,0 0-15,17 0-1,-35 0 1,18 0-1,0 0 1,-36 0 0,-17 0-1,53 0 1,-36 0 0,36 0-1,0 0-15,17 0 16,-53 0-1,36 0 1,-18 0 0,-17 0-1,34 0 17,-34 0-17,-1 0 1,36 0-1,-36 0 1,19 0 0,16 0-1,-34 0 1,34 0 0,-34 0-1,-1 0 1,36 0-1,-36 0 1,19 0 0,-1 18-1,0-18 1,-35 0 0,35 17-1,-36-17 16,1 18-15,35-18 0,-17 0-1,-18 0 1,52 0 0,-34 0-1,17 0 1,-35 0-1,17 0 1,36 0 0,-53 35-1,17-35 17,36 0-17,-18 0 1,0 0-1,18 0 1,-18 0 0,17 0-1,1 0-15,0 0 16,0 0 0,17 0-1,-35 0 1,0 0-1,18 0 17,0 0-1,17 0-15,0 0-16,-17 0 31,17 0-16,-17 0 1,17 0 0,-17 0-1,0 0 1,17 0 0,1 0-1,-36 0-15,17 0 31,1 0-15,0 0 0,17 0-1,1 0 1,-1 0 15,0 0-15,1 0-1,-1 0 17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5:47.6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9984 11748 0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6:07.8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12118 11748 0,'18'-18'31,"-1"18"31,1 0-62,-1 0 32,19 0-17,-1 0 1,-17 0-1,52 0 1,-34 0 0,16 0-1,1 0 1,-17 0 0,52 0-1,-18 0 1,-34 0-1,34 0 17,18 0-17,-52 0 1,34 0 0,-34 0-1,-1 0-15,18 0 16,17 0-1,-34 0 1,34 0 0,-17 0-1,-18 0 1,36 0 0,17 0-1,-53 0 1,36 0-1,-1 0 1,-34 0 0,52 0-1,35-18 17,-52 18-17,52-17 1,-70 17-1,0-18-15,0 18 16,53-18 0,-53 18-1,17 0 1,1 0 312,17 0-328,-35 0 16,0 0-1,35 0 17,-52 0-17,-1 0-15,0 0 16,53 0-1,-52 0 1,52 0 0,18 0-1,-54 0 1,19 0 0,-18 0-1,-18 0 1,53 0-1,-17 0 17,-36 0-17,36 0 1,-36 0 0,18 0-16,-18 0 15,36 0 1,-36 0-1,36 0 1,17 0 0,-53 0-1,53 0 1,1 0 0,-54 0-1,71 0 1,-18 0 15,-53 0-15,53 0-1,-17 0 1,-36 0 0,36 0-1,-18 0 1,17 0-1,1 0 1,-36 0 0,53 0-1,-17 0 1,-36 0 0,36 0-1,17 0 1,-53 0-1,18 0 17,18 0-17,-36 0 1,35 0 0,-34 0-1,-19 0-15,1 0 16,17 0-1,-17-17 1,-1 17 0,1 0-1,176 0 251,-17 0-250,-36 0-16,-18 17 15,-17-17 1,0 18-1,-53-18 17,17 18-17,1-18 1,-36 17-16,18-17 16,35 18-1,-35-18 1,71 0-1,-19 0 1,-52 0 0,71 0-1,-18 18 1,-53-18 0,88 0 15,-35 0-16,-36 0 1,18 0 0,0 0-1,-35 0 1,36 0 0,-54 0-1,53 0 1,0 0-16,-17 0 15,17 0 17,-17 0-17,-36 0 1,18 0 0,53 0-1,-71 0 1,18 0-1,17-18 17,1 18-17,-36 0 1,0 0 0,1 0-16,-1 0 15,36-18 1,-19 18-1,19 0 1,0-17 0,-36-1-1,35 18 1,1-18 0,-36 18 15,1 0-16,-1-17 1,88 17 265,-17 0-281,-18 0 16,18 0 0,-53 0-1,0 17-15,0-17 16,17 0-1,-17 0 1,18 0 0,-18 0-1,0 0 1,35 0 0,0 0 15,-53 0-16,54 0 1,-19 0 0,54 18-1,17 17 1,-88-35 0,88 18-1,18 0 1,-89-18-1,54 17 1,-36-17 0,-35 18-1,35-18 1,-35 0 0,-18 0-1,36 0 1,-18 0-1,-18 0-15,0 0 32,71 17-17,-88-17 1,87 0 0,-16 18-1,-37-18 1,37 0-1,-1 0 1,-53 0 0,53 18-1,-17-18 1,-36 0 0,36 0 15,-18 0-16,17 0 1,1 0 0,-36 0-1,18 0 1,0 0 0,-35 0-1,34 0 1,1 0-1,0 0 17,-17 0-17,-19 0-15,18 0 16,-17 0 0,0 0-1,17 0-15,0 0 16,36 0-1,-54 0 17,36 0-17,18 17 1,-53-17 0,52 18-1,1-18 1,-54 18-1,54-1 1,-36-17 0,-17 18-1,35-18 1,-18 0 0,-17 0 15,17 0-16,-17 0 1,17 0 0,-18 0 15,1 0-15,0 0-1,-1 0 16,1 0 1,0 0-1,-1 0 0,1 0-15,0 0-1,17 0 17,-17 0-17,-1 0 1,1 0 0,-1 0-1,1 0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6:20.9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10037 12788 0,'17'0'16,"-34"0"-16,52 0 0,-18 0 31,1 0-31,0 0 15,-1 0 1,1 0-16,0 0 16,17 0-1,0 0 1,18 0 0,18 0-1,-36 0 1,0 0 15,36 0-15,-18 0-1,17 0 1,1 0 0,-36 0-1,18 0 1,0 0-1,-18 0 1,18 0 0,-18 0-1,36 0 1,-36 0 15,1 0-15,34 0-1,-17 0 1,-18 0 0,36 0-1,17 0 1,-35 0 0,88 0-1,-17 0 1,-72 0-1,90 0 1,-19 0 15,-52 0-15,34 0 0,-16 0-1,16 0 1,37 0-1,-90 0 1,107 0 0,-18 0-1,-70 0 1,88 0 0,17-17-1,-105 17 1,70-18 15,0-17-15,-106 35-1,53-18 1,-35 18 0,-18 0-16,1-18 15,17 18 1,35 0 281,0 0-282,-17 36-15,52-19 16,-52-17 0,70 36-1,-53-19 1,-35-17-16,0 0 15,88 35 1,-53-17 0,36-18-1,17 0 1,-88 0 15,35 0-15,0 0-1,-17 0 1,34 0 0,-16 0-1,-37 0 1,72 0 0,-18 0-1,-53 0 1,88 0-1,-53 0 1,-17 0-16,17 0 31,53 0-15,-53 0 0,53 0-1,-35 0 1,-53 0-1,70 0 1,-17 0 0,-53 0-1,35 0 1,71 0 0,-71 0-1,71 0 1,-18 0-1,-70 0 1,70 0 0,-35 0-1,52 0 1,19 0 15,-89 0-15,71 0-1,-1 0 1,-87 0 0,70 0-1,-35 0 1,-35 0 0,34 0 296,-34 18-296,17-1-1,-35-17 1,70 18 15,-34-18-15,-36 0-1,88 0 1,-18 0 0,-35 0-1,53 0 1,-70 0 0,0 0-16,17 0 15,71 0 1,-107 0-1,37 0-15,-19 0 16,54 0 15,-54 0-15,36 0 0,35 0-1,-106 0 1,54 0-1,34 0 1,-105 0 0,105 0-1,-17 0 1,-18 0 0,89 0-1,-89 0 1,-18 0-16,19 0 15,69 0 1,-87 0 0,88 0-1,-18 0 1,-88 0 15,53 0-15,17 0-1,-70 0 1,53 0 0,0 0-1,-54 0 1,37 0 0,-36 0-1,35 0 1,0 0-1,0 0 1,-70 0 15,17 18 297,0-18-328,1 0 16,17 17 0,35-17-1,-18 18 1,-17-18-16,0 18 16,71-18-1,-71 0 1,52 0-1,-16 0 1,-54 0 15,53 0-15,18 0 0,-53 0-1,35 17 1,0-17-1,-53 0 1,54 0 0,-36 0-1,17 0-15,-35 0 16,54 0 0,-54 0-1,53 0 1,-17 0-1,-18 0 1,35 0 0,53 0-1,-88 0 1,70 0 15,1 0-15,-71 0-1,52 0 1,89 0 0,-123 0-1,123 0 1,-88 0 0,70 0-1,18 0 1,-141 18-1,106-18 1,35 35 15,-141-35-15,106 18 0,17-1-1,-123-17 1,53 0-1,-53 0 1,-36 0 312,19 0-328,-1 0 16,0 0-1,0 0 1,1 0 0,34 0 15,-52 0-15,70 0-1,-53 0 1,1 0-16,-1 0 15,18 0 1,-18 0 0,18 0-1,18 0 1,-36 0 0,0 0-1,18 0 1,-35 0 15,17 0-31,-17 0 16,-1 0-1,36 0 17,-17 0-17,-1 0 1,0 0-1,0 0 1,-17 0-16,0 0 16,-1 0-1,1 0 1,17-17 0,0 17-1,-17 0 16,0 0-15,-1 0 15,1 0 1,0 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6:32.3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11871 14252 0,'0'0'0,"-18"0"47,1 0 15,-1 0-31,0 0-31,1 0 16,-1 0 0,1 0-16,-89 0 15,53 0 1,-18 0-1,36 0 1,17 0 0,-17 0 15,0 0-15,17 0-1,-17 0 1,17 0-1,-17 0 1,17 0 0,1 0-1,-1 0 1,0 0 0,1 0-1,-19 0 1,19 0 31,-1 0-47,1 0 15,-19 0 1,1 0 0,17 0-1,1 0 1,-36 0-1,35 0 1,0 0 0,-34-17-1,-1 17 1,35 0 15,-53-18-15,36 18-1,0 0-15,0-18 16,-18 18 0,17 0-1,-16 0 1,16 0 0,19 0-1,-36 0 1,17 0-1,1 0 17,17 0-17,1 0 1,-1 0 0,1 0-1,-1 0 1,0 0 15,1 0-15,-1 0-16,0 0 15,1 0 1,-1 0 0,-17 0-1,17 0 1,1 0-1,-1 0 17,0 0-17,1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3:59.5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9843 4092 0,'17'0'79,"1"0"-64,-1 0 1,-17-17 15,18 17-31,0 0 16,-1 0-1,1 0-15,0 0 16,-1 0 0,19-18-1,-1 18-15,0 0 16,18 0-1,-18 0 1,36-18 0,-1 18-1,-52 0 1,53 0 15,-1 0-15,-35 0-1,36 0 1,-18-17 0,-18 17-1,18 0 1,0-18 0,-18 18-1,36-18 1,-36 18-1,36-17 1,17-1 15,-53 18-15,0 0-16,1-18 16,34 18-1,-52 0 1,70-17-1,-17-1 1,17 1 15,-53 17-15,0-18-16,1 18 16,34-18-1,-17 18 1,18 0-1,-36 0 1,18 0 328,-18 0-344,0 18 15,1-18 1,-1 0 0,18 18-16,-18-18 15,36 17 1,35 1 0,-53-18-1,35 0 1,-53 0-1,18 0-15,-18 0 16,53 0 0,-52 0-1,52 0 1,-18 0 15,-34 0-15,52 0-1,-18 0 1,-34 0 0,34 0-1,18 0 1,-52 0 0,34 0-1,-52 0 1,17 0-16,0 0 15,18 0 1,-17 0 15,34 0-15,1 17 0,-36-17-1,18 0 1,0 18-1,-18-18 1,36 0 0,-18 18-1,0-18 1,17 0 0,18 0 15,-17 0-31,-36 0 31,36 0-15,-1 0-1,-34 0 1,34 0 0,-17 0 15,-18 0-16,36 0 1,-54 0 0,19 0-16,-1 0 15,36 0 1,-18 0 0,-18 0-1,35 0 1,-52 0-1,17 0-15,-17 0 16,0 0 0,70 0 312,-18 0-313,54 17-15,-36 19 16,-17-36 0,-19 17-1,37 1-15,-36 0 16,88-1 0,-88-17-1,17 0-15,1 18 16,52 0-1,-70-18 1,53 17 0,-18-17 15,-17 0-15,17 0-1,0 0 1,-53 0-1,54 0 1,-19 0 0,-35 0-1,36 0 1,-53 0 0,52 0-16,-35 0 15,18 0 1,-35 0-1,52 0 1,1 0 0,-53 0-1,52-17 1,-17 17 15,-35 0-15,52-18-1,-17 18 1,-17-18 0,34 1-1,-17 17 1,-35 0 0,52-18-1,-35 18 1,-17 0-16,17 0 15,36 0 1,-36-18 0,36 18 15,-1-17-15,1-1 15,-53 18-16,70 0 251,35 18-250,-17-1-16,18 1 15,-72 0 1,37-18-16,-36 17 16,-1-17-1,72 36 1,-71-36-1,35 17 1,0-17 0,-35 0 15,53 0-15,-18 0-1,-53 0 1,71 0-1,-18 0 1,-35 0 0,36 0-1,16 0 1,-52 0 0,36 0-1,-54 0 1,35 0-1,-17 0 1,-17 0 0,69 0-1,-16 0 1,-54 0 0,53 0 15,0 0-16,-52 0 1,52 0 0,-18 0-1,-34 0 1,16 0 0,-34 0-1,53 0 1,-1 0-1,-34 0 1,34 0 0,-17 0 15,-18 0-15,36 0-1,-1 0 1,-34 0-1,17 0 1,-1 0 0,-34 0-1,17 0 1,-17 0 0,35 0 296,18 0-312,17 0 31,-35 0-31,88 0 16,-71 0 15,89 0-15,-71 0-1,-35 0-15,18 0 16,70-35-16,0 17 31,-88 18-15,106 0 0,-106 0-1,88-17 1,-18-1-16,-70 18 31,35-18-15,-17 18-1,-18 0 1,0 0 0,17 0-1,-35 0 16,1 0-15,34 0 0,-52-17-1,52 17 1,-34 0-16,-19 0 16,1 0-1,17 0 1,-17 0-1,35 0 1,-36 0 0,1 0-1,0 0 17,-1 0-17,1 0 1,0 0-1,-1 0 32,1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4:02.8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25030 4039 0,'-18'0'31,"0"0"0,1 0 0,17-17 188,17 17-172,1 0-31,0 0-1,35 0 1,-36 0 0,36 0-1,35 0 1,-52 0-1,34 0 1,1 0 15,-36 0-15,0 0 0,0 0-1,1 0-15,-19 0 16,54 0-1,-36 0 1,1-18 0,34 18-1,-35 0 1,18-18 0,18 18-1,-36 0 16,0-17-15,36-1 0,-36 18-1,36-18 1,-18 18 0,-18 0-1,36-17 1,-19 17-1,-16-35 1,34 35 0,-34-18-1,34 0 17,18 18-17,-52-17 1,34 17-1,1-18 1,-36 18 0,53-18-1,-17 18 1,-36 0 0,36 0-1,17 0 1,-53 0-1,36 0 1,-36 0 0,0 0-16,18 0 15,18 0 1,-36 0 0,35 0-1,19 0 16,-54 0-15,18 0 0,17 0-1,-34 0 1,34 0 0,-17 18-1,-35-18 1,17 18-1,0-18 1,18 17 0,0-17-1,-18 18 17,36 0-17,-36-18 1,1 17-1,34-17 1,-17 0 0,-18 0-1,36 0 1,-36 0 0,0 0-1,36 0 1,-36 0-1,1 0 17,-19 0-17,1 18 1,17-18 0,18 17-1,-18 1 16,36-18-15,-36 18 0,0-1-1,-17-17 1,0 0-16,17 0 31,-17 18-15,-1-18-1,1 18 1,-1-18 47,-17 17-1,0 1-15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4:10.9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10001 4639 0,'18'0'125,"0"0"-125,-1 0 16,1 18 0,17-18-1,-17 0 1,17 0 0,18 0-16,-18 0 31,36 0-16,-36 0 1,0 0-16,18 17 16,35-17-1,-52 0 1,52 0 0,0 0-1,-53 0 1,18 0-1,35 0 1,-52 0 0,34 0-1,-17 0 1,-17 0 0,52 0-1,-18 0 1,-34 0-1,34 0 17,-17 0-17,-18 0-15,1 0 16,52 0 0,-53 0-1,36 0 1,-1 0-1,-35 0 1,1 0 0,34 0-1,-52 0 1,35 0 0,-18 0 15,-17 0-16,35 0 1,0 0 0,-36 0-1,36 0 1,-35 0 0,-1 0-16,19 0 15,17 0 1,-36 0-1,36 0 1,0 0 0,-35 0-1,17 0 1,0-17 0,-17 17-1,0 0 1,52 0 281,36 0-282,-36 0 1,19 0-16,-36 0 31,35 17-15,0-17-1,-17 18 1,17-18 0,0 0-1,-53 0 1,53 18 0,1-1-1,-36-17 1,52 36-1,-69-36 1,52 17 15,-18-17-15,-34 0 0,-1 0-1,35 0 1,-52 0-1,17 0-15,1 0 16,17 0 0,-36 0-1,54 0 1,-18 0 0,-18 0 15,18 0-16,0 0 1,-18 0 0,36 0-1,-36 0 1,0 0-16,0 0 16,36 0-1,-53 0 1,35 0-1,17 0 1,-35 0 0,18 0-1,18 0 1,-53 0 0,34 0-1,37 0 1,-54 0-1,35 0 17,1 0-17,-36 0 1,54 0 0,-54 0-1,0 0-15,0 0 16,18 0-1,-17 0 1,16 0-16,37 0 31,-54 0-15,35 0 0,1 0 15,-18 0-16,18 0 1,-19 0 0,-16 0-1,34-17 1,-34 17 0,-1 0-16,0-36 15,0 36 1,-17 0-1,70-17 282,0 17-281,-17-18-16,-18 18 16,17 0-1,-17 0 16,-17 0-31,17 0 16,35 0 0,0 0-1,-18 0 1,36 18 0,-17-18-1,-1 17 1,0 19-1,-53-36 1,53 17 0,1-17-1,-19 18 1,18-18 0,1 17-1,-54-17 1,35 0-1,-34 0 17,-1 0-17,35 0 1,-52 0 0,17 0-16,1 0 15,52 0 1,-53 0-1,36 0 1,17 0 0,-35 0-1,35 0 1,18 0 0,-71 0 15,53 0-16,18 0 1,-71 0 0,18 0-1,-17 0 1,-1 0-16,18 0 16,17 0-1,-34 0 1,34 0-1,1 0 1,-54 0 0,54-17-1,-36-1 1,0 18 0,36 0-1,-18 0 1,-35 0-1,-1-17 17,89 17 265,-35 0-297,34 0 15,-52 0 1,0 0-1,53 0 1,-18 0 0,-52 0-1,52 0-15,-35 0 32,-18 0-32,18 0 15,35 0 1,0 0-1,-52 0 1,69 0 15,-16 0-15,-36 0 0,35 17-1,-53-17 1,53 0-1,0 0 1,-35 0 0,88 0-1,-52 0 1,-36 0 0,52 0-1,-16 0 16,-37 0-15,54 0 0,-18 0-1,-17 0 1,17 0 0,-35 0-1,0 0-15,-18 0 16,54 0-1,-37 0 1,54 0 0,-18 0-1,-52 0 1,52 0 0,-17 0-1,-54 0 1,54 0-1,-1 0 1,-34 0 15,34 0-15,1 0 0,-36 0-1,53 0 1,-53 0-1,18 0 1,18 0 0,-18 0-1,17 0 1,1 0 0,-36 0-1,18 0 16,18 0-15,-36 0 0,-17 0-1,34 0 1,-34 0 0,88 0 280,17 0-296,-52-17 16,17 17-16,36 0 31,-89 0-15,53 0 0,-17 0-1,-36 0-15,18 0 16,35 0 15,0 0-15,-52 17-1,87-17 1,-70 18 0,-18-18-16,18 17 0,53-17 31,-35 36-16,34-36 1,-16 0 0,-19 17-1,18-17-15,18 0 32,-53 0-17,71 0 1,-72 0-1,-16 0-15,17 0 16,52 0 0,19 0 15,-71 0-15,53 0-1,-71 0 1,71 0-1,-53 0-15,-18 0 32,53 0-17,-17 0 1,-36 0 0,36 0-1,-1 0 1,-35 0 15,36 0-15,0 0-1,-54 0 1,54-17 0,-36 17-16,71-18 31,-53 18-16,0-18 1,0 1 0,-1 17-1,-16 0-15,34-18 32,-34 18-17,-19 0 1,36 0-1,18 0 1,-54 0 0,54 0 15,-36 0-15,18 0-16,-18 0 15,54 0 1,-37 0-1,37 0-15,17 18 32,-71-18-17,18 17 1,35 1 0,-70-18-1,52 0 1,-35 0 15,1 0-15,-19 0-1,36 0 1,-35 0 0,17 0-16,-17 0 31,-1 0 0,1 0-15,0 0-1,-1 0 17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4:17.7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9895 5362 0,'0'18'31,"18"-18"16,17 0-31,1 0-16,-19 0 0,1 0 15,52 0 1,-17 0-1,-17 0 1,-1 0-16,0 0 16,53 0 15,-17 0-15,-36 0-1,53 0 1,-35 0-1,36 0 1,16 0 0,-69 0-1,52 0 1,0 0 0,-35 0-1,35 0 1,0 0 15,-52 0-15,52 0-1,-18 0 1,-34 0 0,52 0-1,-35 0 1,-18 0-1,36 0 1,-54 0 0,54 0-1,-1 0 1,-17 0 0,18 0-1,-1 0 1,-34 0-1,52-18 1,-18 18 0,-34 0 15,34-17-15,18-1-1,-52 18 1,34-18-1,-34 18 1,-1 0-16,0 0 16,53-17-1,-52 17 1,34 0 0,18 0-1,-52 0 1,52 0 15,0 0-15,-35 0-1,35 0 1,18-18 0,-71 18-1,53 0 1,-35 0-1,-17 0-15,-1 0 16,35 0 0,-17 0-1,53 0 282,-35 0-281,35 0-1,-18 0 1,-35 0 0,35 18-1,-70-18-15,52 17 16,36-17 0,-18 18-1,-17-18 1,34 0-1,-52 0 1,0 0-16,18 0 16,35 18-1,-53-18 1,70 0 15,-17 0-15,-71 0-1,89 0 1,-36 0 0,-53 0-1,53 0 1,1 0 0,-37 0-1,37 0 1,-54 0-1,0 0-15,18 0 16,18 0 0,-36 0-1,36 0 1,17 0 0,-53 0-1,36 0 1,-19 0 15,-16 0-15,34 0-1,18 0 1,-17 0 0,-18 0-1,53 0 1,-89 0-1,54 0 1,-36 0 0,53 0-1,-17 0 1,-36 0 15,36 0-15,-18 0-1,-18 0 1,18 0 0,0 0-1,-18 0 1,36 0 0,-36 0-1,-17 0 1,35 0-1,-18 0 1,18 0 0,-36 0-1,1 0 1,35 0 0,-35 0-1,-1 0 1,1 0 15,17 0 391,0 0-406,1 0-1,52 0 1,-18 0-1,-34 0 1,34 0 0,-17 0-1,-18 0-15,1 0 16,17 0 0,17 0-1,-35 0-15,18 0 16,53 0-1,-53 0 1,71 0 0,-19 0-1,-69 0 1,87 0 15,-35 0-15,-35 0-1,36 0 1,16 0 0,-34 0-1,17 0 1,-35 0 0,18 0-16,-1 0 15,36 0 1,-35 0-1,34 0 1,1 0 15,-53 0-15,35 0 0,36 0-1,-89 0 1,53-36-1,0 36 1,-35 0 0,36 0-1,-1 0 1,-18 0 0,18 0-1,-35 0 1,0 0-16,-17 0 15,52 0 1,-35 0 0,53 0-1,-18 0 1,-35 0 15,35 0-15,0 0-1,-53 0 1,36 0 0,-1 0-1,-34 0 1,-19 0 0,1 0-1,0 0-15,-1 0 31,54 0 251,-1 0-267,1 0 1,-18 0-16,17 18 31,1-18-15,35 0-1,-53 18 1,0-18-16,-18 0 16,88 0-1,-17 17 1,-53-17 0,71 18-1,-71-18 1,-1 18-16,19-18 15,17 0 1,-35 0 15,35 0-15,0 0 0,-52 0-1,52 0 1,35 0-1,-70 0 1,36 0 0,-54 0-1,18 0-15,-18 0 16,53 0 0,-17 17-1,-54-17-15,54 0 16,17 0-1,-53 0 1,71 0 0,35 0-1,-88 0 1,53 18 15,18-18-15,-71 17-1,35-17 1,0 0 0,-53 0-1,53 0 1,18 0 0,-71 0-1,54 18 1,-54-18-1,0 0-15,36 0 47,-36 0-31,-17 0-16,17 0 16,-17 0-1,-1 0 1,19 0-1,-1 0 1,-18 0 0,1 0 15,0 0-15,-1 0-1,1 0 16,0 0 1,-18 18-17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4:28.0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9984 6526 0,'0'-17'62,"0"-1"48,17 18-95,19 0 1,-1 0-16,0 0 15,0 0 1,1 0 0,34 0-1,-35 0 1,18 0-16,-17 0 16,17 0-1,-18 0 1,0 0-16,-17 0 15,35 0 1,-18 18 0,36-18-1,-19 0 17,-16 0-17,-1 0 1,18 0-1,-18 0 1,18 0 0,-18 17-1,-17-17 1,35 0 0,-18 0-1,-17 0-15,17 0 16,18 0-1,-18 0 17,36 0-17,-36 18 1,0-18 0,71 0-1,-53 0 1,-18 0-1,36 0 1,17 0 0,-52 0-1,34 0 1,-35 0 0,1 0-16,-1 0 31,53 0-16,-53 0 1,36 0 0,-18 0-1,17 0 1,1 0 0,0 18-1,-36-1 1,53-17-1,-17 18 1,-36-18 0,18 0-1,53 18 1,-71-18 0,35 17-1,-52-17 1,17 0-16,1 18 15,69-18 17,-87 0-17,53 18 1,-1-18 0,-35 0-1,36 0 1,-18 0-1,-18 0 1,18 0 0,0 0-1,-35 0 1,17 0 0,0 0 15,1 0-16,16 0 1,-34 0 0,17 0-1,18 0 1,-35 0 0,35 0-1,-18 0 1,0 0-1,18 0 1,18 0 0,-36 0-1,18 0 1,18 0 0,-36 0-1,35 0 1,-34 0-1,17 0-15,-18-18 32,35 18-17,-34 0 1,34-18 0,18 18-1,-52 0 1,70 0-1,17 0 1,-70-17 0,53 17-1,0 0 1,-53 0 0,52 0 15,-34-18-16,-18 18-15,0 0 16,53 0 0,-36 0-1,36-18 1,0 18 0,-36 0-1,36 0 1,0 0-1,-35 0 1,34 0 0,19-17-1,-71 17 1,53-36 0,-53 36-1,17 0-15,-35-17 16,54 17-1,-72 0 17,36 0 311,0 17-343,18-17 16,-1 18 0,54-18-1,-54 18 1,-17-18-16,0 17 16,71-17-1,-72 18 1,54-18-1,0 18 17,-88-18-17,88 0 1,-1 0 0,-52 17-1,36-17 1,34 0-1,-70 0 1,53 0 0,17 0-1,-70 0 1,53 0 0,-35 0 15,-19 0-31,-16 0 15,70 0 1,-54 0 0,72 0-1,-18 0 1,-53 0 0,70-17-1,-17-1 1,-35 18-1,17-18 1,0 1 0,-35 17-1,53-18 1,-53 18 0,-18 0-16,0-18 15,36 18 1,-18-17 15,17 17-15,1-18-1,-36 18 1,53 0 0,-17 0-1,-18-35 1,53 35-1,17 0 1,-70 0 0,53 0-1,-18 0 1,-17 0 0,17 0 15,-35 0-16,0 0-15,-1 0 16,72-18 0,-71 18-1,70-17 1,-17-1 0,-53 18-1,88-18 1,-17 18-1,-54-17 1,54 17 0,-36-18-1,-53 18 1,36 0 0,-54 0-1,19 0 391,-1 0-390,0 18 0,36-18-16,-71 17 15,35-17 1,36 18 0,-19 0-1,-34-18 1,35 17-1,-35-17 17,-1 0-17,19 0 1,-19 0 0,1 0-1,0 0 1,-1 0-1,1 0-15,17 0 32,-17 0-1,-1 0-31,1 0 16,0 0 15,52 0-16,-17 0 1,-35 0 0,35 0-1,0 0 1,-36 0 0,1 0-1,-1 0 1,1 0-1,0 0 1,-1 0 15,1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4:31.4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24077 6579 0,'18'0'109,"-1"0"-93,1 0-1,0 18 1,52-18 0,-35 0-1,54 0 17,-54 0-17,18 0-15,17 0 16,89 0-1,-71 0 1,71 0 0,-53 0-1,-53 0 1,53 0 0,-18 0-1,-53 0 1,18 0-1,53 0 1,-88 0 0,52 0-1,-35 0 1,36 0 0,0 0-1,-54 0 16,54 0-15,-18 0 0,-18 0-1,53 0 1,18 0 0,-36 0-1,36 0 1,35 0-1,-88 0 1,88 0 0,-88 0 15,18 0-31,-53 0 16,87 0-1,-52 0 1,53 0-1,-18 0 1,-52 0 0,52 0-1,0 0 1,-17 0 0,-19 0-1,1 0 1,-17 0-1,-1 0 329,18 0-328,-18 0-16,18 0 15,-18 0 1,36 0 0,-18 0-16,-18 0 15,53 0 1,-17 0 0,-36 0-1,0 0 1,1 0-1,-1 0-15,0 0 16,36 0 0,-36 0-1,18 0-15,-18 0 16,53 0 0,-35 0-1,36 0 16,-19 0-15,-35 0 0,1 0-16,-1 0 15,36 0 1,-36 0 0,0 0-1,36 0 1,-36 0-1,35 0 1,-34 0 0,-1 0-16,0 0 15,53 0 17,-52 0-17,34 0 1,-17 0-1,18 0 1,-18 0 0,17 18-1,-34-18 1,34 0 0,-35 0-1,18 0 1,18 0-1,-36 0-15,-17 0 32,35 0-17,-18 0 1,0 0 0,18 0-1,-35 0 1,17 0 15,-17 17-15,17-17-1,-17 0 1,17 0 0,-17 0-16,-1 0 46,1 0-14,-1 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4:35.2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10089 7144 0,'18'0'172,"0"0"-157,-1 0 1,19 0 0,34 17-1,1-17 1,-36 18-1,18-18 1,18 0 0,-36 35-16,0-35 15,53 0 1,-35 0 0,18 0-1,17 0 1,-53 0 15,36 0-15,-36 0-1,0 0 1,36 0 0,-18 18-1,-18-18 1,36 0-1,-36 0 17,35 0-17,-34 0 1,17 0 15,0 0-15,-18 0-1,18 0 1,17 0 0,-34 0-1,-1 0 1,0 0 0,0 0-16,1 0 15,52 0 1,-18 0-1,-34 0 1,34 0 0,-34 0-1,-19 0-15,1 0 16,52 0 0,-34 0-1,-1 0 1,0 0 15,1 0-15,16 0-1,1 0 1,-35 0 0,17 0-1,18 0 1,-35 0-1,17 0 1,18 0 0,-18 0-1,1 0 1,16 0 31,-16 0-32,-19 0 1,1 0 0,17 0-1,-17 0 1,0 0 0,-1 0-1,1 0 1,0 0 15,-1 0-15,1 0 15,-1 0 0,1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1.71429" units="1/cm"/>
          <inkml:channelProperty channel="T" name="resolution" value="1" units="1/dev"/>
        </inkml:channelProperties>
      </inkml:inkSource>
      <inkml:timestamp xml:id="ts0" timeString="2021-10-04T17:24:59.3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16263 10566 0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4C344-F8D1-497B-BC06-EC27C30C509E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D685E-FB71-49B5-938E-23C6D364D67D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43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99BF3-703F-FB4F-97E2-B1265889E3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7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99BF3-703F-FB4F-97E2-B1265889E3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1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99BF3-703F-FB4F-97E2-B1265889E38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72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99BF3-703F-FB4F-97E2-B1265889E38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0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99BF3-703F-FB4F-97E2-B1265889E38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14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99BF3-703F-FB4F-97E2-B1265889E38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4955C-6D2C-4628-AF3B-4DB85936D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EDDD02-FFCC-4388-80DE-4163EA8B9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B80A66E-A6B2-40E8-9BC6-B9FFE82C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9C0D6A8-E6FA-4F5F-AC16-00B0DCF29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22823A-1648-4ABE-9DC8-1998C7C0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02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D58929-5C46-4ACE-B70A-C589EA05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2AAF926-87C5-42D9-AB97-7993B4B16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A3484E7-5844-4FE5-AB18-1E5DAF6AB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2EF6369-41DD-4589-862D-97BFFA7D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398DF13-E6C5-4866-8A97-7B8AFB2D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16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614FEB-2010-4844-8761-D5F31A9749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45B51F6-65BE-4C4C-BE79-0E9205A32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7EB51E7-5148-421C-8C7A-A8AD43D3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F2874CB-EA39-4EF8-AFEE-4A25D4CB6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DC38A82-1ED1-453A-BEDB-69FB08B19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22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89849-D5C4-4AE2-BD89-F2C407F8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87B6FA7-6E0D-483B-BF7C-637101663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B263A74-3BB3-44AC-8C38-B5B2D5296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A24CBC1-C68C-4D7C-B64C-26941E85D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4BE5EC-C9BA-4F31-A404-3D0DDC9FA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630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63DEF-3688-47FE-8F0E-7C89F73E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5CB37A7-6103-47B6-8869-105242A78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9486ED3-8E3B-48E9-BF27-89EBA4C1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DDBEE25-D091-425B-8B90-4F47E671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21CEE-EF4D-4EBF-A176-0678C05D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09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6795B7-D5FE-4CC4-8D98-0B8AF01A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943A9BA-0C1D-43B2-9965-EF5EA7254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B1ADED-699C-4FF8-AF6C-9CAAA2653E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E3813FB-5B72-4F59-AD79-9363B6FF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6258A78-8BBC-48F8-8AB0-D13D0D998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4730B7B-C469-44A7-883A-7B57D8DA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9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A2967-085E-4792-80B4-F39AA246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9A5710F-CE40-490E-96D7-4C3DB7B58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8BC777F-11C7-47E5-8333-BAFE8BB12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32DF2B1-C7A7-40E7-B2D1-1F5F09C96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A7F6E1-51B9-40E5-9C7C-983ED3D700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F2C6CBC-80CC-41A6-ACA4-C1CD4C0C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8946DEFC-76CB-4946-99E6-5982CD0B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37B6BDDB-020A-4CEB-8E07-4F2F74CCE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08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0A90A-8EF4-4A31-8DE2-8AB50962D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81579F5-36E3-47DA-8D13-E9C00DD20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4A94B21-6F2F-4FE7-8015-F486F4DF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4C7033D-0DD7-4E54-84D4-D4C1B7F6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0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0E819D3-B636-4B30-96F3-014530DB9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55AF832-861F-4B4C-A658-CD596F1D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A3E4353-FA92-4E5C-B690-953E31FB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26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172BF-5A03-444B-81E4-7A433972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CB39B8-CC44-4EC3-8E97-C01D539B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C772F3C-083D-4166-8BEF-BAC7728A8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FEC1D85-E726-4D2C-A0B4-CB9085BD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E80AE13-5F5F-49C4-BF60-0392C71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2D3814F-807E-4288-9F16-89A0E885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72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92BBC-6E26-4513-8644-24CE658E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B1B6E5E-E69E-4AFB-A6D5-F75DB8F52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49388A0-81FD-4A13-B9FA-6A78DE425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38D31B3-D181-4130-B04C-EE023B9E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C939ED8-C8E1-4E2E-9EDD-8A6343AD9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79E9917-2EC8-40AF-9732-F5592188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99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75F0572-977C-496A-9D65-507B277ED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DFDFF63-502C-42FA-972D-7BF350EEC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E3299A5-D0C7-4CB1-AE82-340FF944A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F8A70-A264-4CDF-AD98-88010F6DF1C9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582F371-ECC6-4286-9367-D3076DD35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6C42705-4B19-4479-AB0C-0C1BD8B73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00E1D-7C31-4659-9BEA-4642B6A69C5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1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6.png"/><Relationship Id="rId21" Type="http://schemas.openxmlformats.org/officeDocument/2006/relationships/image" Target="../media/image12.png"/><Relationship Id="rId7" Type="http://schemas.openxmlformats.org/officeDocument/2006/relationships/image" Target="../media/image510.png"/><Relationship Id="rId12" Type="http://schemas.openxmlformats.org/officeDocument/2006/relationships/customXml" Target="../ink/ink5.xml"/><Relationship Id="rId17" Type="http://schemas.openxmlformats.org/officeDocument/2006/relationships/image" Target="../media/image100.png"/><Relationship Id="rId25" Type="http://schemas.openxmlformats.org/officeDocument/2006/relationships/image" Target="../media/image14.png"/><Relationship Id="rId2" Type="http://schemas.openxmlformats.org/officeDocument/2006/relationships/hyperlink" Target="https://journals.sagepub.com/doi/full/10.1177/1536504214558209" TargetMode="Externa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9.png"/><Relationship Id="rId24" Type="http://schemas.openxmlformats.org/officeDocument/2006/relationships/customXml" Target="../ink/ink11.xml"/><Relationship Id="rId32" Type="http://schemas.openxmlformats.org/officeDocument/2006/relationships/image" Target="../media/image17.png"/><Relationship Id="rId5" Type="http://schemas.openxmlformats.org/officeDocument/2006/relationships/image" Target="../media/image47.png"/><Relationship Id="rId15" Type="http://schemas.openxmlformats.org/officeDocument/2006/relationships/image" Target="../media/image90.png"/><Relationship Id="rId23" Type="http://schemas.openxmlformats.org/officeDocument/2006/relationships/image" Target="../media/image13.png"/><Relationship Id="rId28" Type="http://schemas.openxmlformats.org/officeDocument/2006/relationships/image" Target="../media/image15.png"/><Relationship Id="rId10" Type="http://schemas.openxmlformats.org/officeDocument/2006/relationships/customXml" Target="../ink/ink4.xml"/><Relationship Id="rId19" Type="http://schemas.openxmlformats.org/officeDocument/2006/relationships/image" Target="../media/image11.png"/><Relationship Id="rId31" Type="http://schemas.openxmlformats.org/officeDocument/2006/relationships/customXml" Target="../ink/ink15.xml"/><Relationship Id="rId4" Type="http://schemas.openxmlformats.org/officeDocument/2006/relationships/customXml" Target="../ink/ink1.xml"/><Relationship Id="rId9" Type="http://schemas.openxmlformats.org/officeDocument/2006/relationships/image" Target="../media/image6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customXml" Target="../ink/ink13.xml"/><Relationship Id="rId30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theguardian.com/world/2019/may/15/cash-credits-and-crisis-life-in-the-new-european-precaria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weforum.org/agenda/2016/11/precariat-global-class-rise-of-populis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t1mWp2qp7A0&amp;feature=emb_log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ir2022.wid.world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ft.com/content/a7ee3ec0-f59d-4188-899f-34ceecf7f026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s://www.bbc.com/news/business-496597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ft.com/content/9ca596df-fd31-425e-a991-19964f3558a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ft.com/content/180127da-8e59-11e7-9580-c651950d367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ft.com/content/180127da-8e59-11e7-9580-c651950d3672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news.gallup.com/poll/318980/approval-labor-unions-remains-high.aspx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ft.com/content/db38324b-55b1-46ef-91b2-892c192df26f?shareType=nongift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c.europa.eu/commission/presscorner/detail/ov/SPEECH_20_1655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wglobal.org/2018/09/13/in-advanced-and-emerging-economies-alike-worries-about-job-automation/?utm_source=Pew+Research+Center&amp;utm_campaign=92e9ead93e-Global_2018_10_02&amp;utm_medium=email&amp;utm_term=0_3e953b9b70-92e9ead93e-400001997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ft.com/content/59321a73-5f88-4e94-9aa2-62e4927783b1?shareType=nongif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ft.com/content/361d7a3c-a097-4599-a124-f2bdd4d714be?shareType=nongift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t.com/workersaftercovid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www.weforum.org/agenda/2016/11/precariat-global-class-rise-of-populis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25EC3-154B-4DF1-AB44-E5DD694D5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2960"/>
            <a:ext cx="9144000" cy="2001520"/>
          </a:xfrm>
        </p:spPr>
        <p:txBody>
          <a:bodyPr>
            <a:normAutofit/>
          </a:bodyPr>
          <a:lstStyle/>
          <a:p>
            <a:r>
              <a:rPr lang="pt-PT" dirty="0"/>
              <a:t>TRANSFORMING LIVELIHOODS</a:t>
            </a:r>
            <a:r>
              <a:rPr lang="pt-PT"/>
              <a:t>: JOBS</a:t>
            </a:r>
            <a:endParaRPr lang="en-GB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F24ECF-D549-4A55-8C85-F330357FB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54880"/>
            <a:ext cx="9144000" cy="1544320"/>
          </a:xfrm>
        </p:spPr>
        <p:txBody>
          <a:bodyPr/>
          <a:lstStyle/>
          <a:p>
            <a:r>
              <a:rPr lang="pt-PT" dirty="0"/>
              <a:t>Global </a:t>
            </a:r>
            <a:r>
              <a:rPr lang="pt-PT" dirty="0" err="1"/>
              <a:t>Economic</a:t>
            </a:r>
            <a:r>
              <a:rPr lang="pt-PT" dirty="0"/>
              <a:t> </a:t>
            </a:r>
            <a:r>
              <a:rPr lang="pt-PT" dirty="0" err="1"/>
              <a:t>Trends</a:t>
            </a:r>
            <a:r>
              <a:rPr lang="pt-PT" dirty="0"/>
              <a:t> (GET)</a:t>
            </a:r>
          </a:p>
          <a:p>
            <a:r>
              <a:rPr lang="pt-PT" dirty="0"/>
              <a:t>Master in Management (MIM)</a:t>
            </a:r>
          </a:p>
          <a:p>
            <a:r>
              <a:rPr lang="en-GB" dirty="0"/>
              <a:t>29th September 2022</a:t>
            </a:r>
          </a:p>
          <a:p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1F85A38-7E11-4B35-921F-2378DD8ED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005" y="43540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 descr="Uma imagem com texto&#10;&#10;Descrição gerada automaticamente">
            <a:hlinkClick r:id="rId2"/>
            <a:extLst>
              <a:ext uri="{FF2B5EF4-FFF2-40B4-BE49-F238E27FC236}">
                <a16:creationId xmlns:a16="http://schemas.microsoft.com/office/drawing/2014/main" id="{B5863E9B-2B90-4CDF-B871-8B96F1C39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496608A2-EC93-42B8-A7B5-464A0D7E21D2}"/>
                  </a:ext>
                </a:extLst>
              </p14:cNvPr>
              <p14:cNvContentPartPr/>
              <p14:nvPr/>
            </p14:nvContentPartPr>
            <p14:xfrm>
              <a:off x="3365640" y="901800"/>
              <a:ext cx="2171880" cy="17172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496608A2-EC93-42B8-A7B5-464A0D7E21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9800" y="838440"/>
                <a:ext cx="220320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8FEC285C-2B74-46D8-B489-B34487AD92C0}"/>
                  </a:ext>
                </a:extLst>
              </p14:cNvPr>
              <p14:cNvContentPartPr/>
              <p14:nvPr/>
            </p14:nvContentPartPr>
            <p14:xfrm>
              <a:off x="3543480" y="1384200"/>
              <a:ext cx="5232600" cy="108360"/>
            </p14:xfrm>
          </p:contentPart>
        </mc:Choice>
        <mc:Fallback xmlns=""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8FEC285C-2B74-46D8-B489-B34487AD92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7640" y="1320840"/>
                <a:ext cx="526392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Tinta 4">
                <a:extLst>
                  <a:ext uri="{FF2B5EF4-FFF2-40B4-BE49-F238E27FC236}">
                    <a16:creationId xmlns:a16="http://schemas.microsoft.com/office/drawing/2014/main" id="{19624D06-AAB8-4E7E-9D96-FF51DFEBC49E}"/>
                  </a:ext>
                </a:extLst>
              </p14:cNvPr>
              <p14:cNvContentPartPr/>
              <p14:nvPr/>
            </p14:nvContentPartPr>
            <p14:xfrm>
              <a:off x="8991720" y="1365120"/>
              <a:ext cx="1568520" cy="95760"/>
            </p14:xfrm>
          </p:contentPart>
        </mc:Choice>
        <mc:Fallback xmlns="">
          <p:pic>
            <p:nvPicPr>
              <p:cNvPr id="5" name="Tinta 4">
                <a:extLst>
                  <a:ext uri="{FF2B5EF4-FFF2-40B4-BE49-F238E27FC236}">
                    <a16:creationId xmlns:a16="http://schemas.microsoft.com/office/drawing/2014/main" id="{19624D06-AAB8-4E7E-9D96-FF51DFEBC49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75880" y="1301760"/>
                <a:ext cx="159984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FC290175-9099-4DD5-B0B5-EAFDBCF47BFD}"/>
                  </a:ext>
                </a:extLst>
              </p14:cNvPr>
              <p14:cNvContentPartPr/>
              <p14:nvPr/>
            </p14:nvContentPartPr>
            <p14:xfrm>
              <a:off x="3600360" y="1670040"/>
              <a:ext cx="6998040" cy="8280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FC290175-9099-4DD5-B0B5-EAFDBCF47B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84520" y="1606680"/>
                <a:ext cx="70293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CF55B151-E765-4670-B93D-942B1EFBB6DE}"/>
                  </a:ext>
                </a:extLst>
              </p14:cNvPr>
              <p14:cNvContentPartPr/>
              <p14:nvPr/>
            </p14:nvContentPartPr>
            <p14:xfrm>
              <a:off x="3562200" y="1898640"/>
              <a:ext cx="5817240" cy="7668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CF55B151-E765-4670-B93D-942B1EFBB6D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46360" y="1835280"/>
                <a:ext cx="58485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7625EE95-7AC4-4AB7-B76D-E0DA1D98B839}"/>
                  </a:ext>
                </a:extLst>
              </p14:cNvPr>
              <p14:cNvContentPartPr/>
              <p14:nvPr/>
            </p14:nvContentPartPr>
            <p14:xfrm>
              <a:off x="3594240" y="2286000"/>
              <a:ext cx="4934160" cy="11484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7625EE95-7AC4-4AB7-B76D-E0DA1D98B83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78400" y="2222640"/>
                <a:ext cx="49654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4521D083-60EA-44ED-9213-DF05DE193163}"/>
                  </a:ext>
                </a:extLst>
              </p14:cNvPr>
              <p14:cNvContentPartPr/>
              <p14:nvPr/>
            </p14:nvContentPartPr>
            <p14:xfrm>
              <a:off x="8667720" y="2368440"/>
              <a:ext cx="2279880" cy="1944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4521D083-60EA-44ED-9213-DF05DE19316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51880" y="2305080"/>
                <a:ext cx="23112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81394B80-2A50-4DAC-B569-273F2693B212}"/>
                  </a:ext>
                </a:extLst>
              </p14:cNvPr>
              <p14:cNvContentPartPr/>
              <p14:nvPr/>
            </p14:nvContentPartPr>
            <p14:xfrm>
              <a:off x="3632040" y="2571840"/>
              <a:ext cx="1080000" cy="3204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81394B80-2A50-4DAC-B569-273F2693B21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16200" y="2508480"/>
                <a:ext cx="11113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E945C589-9523-485A-A97A-42A358FFC1D0}"/>
                  </a:ext>
                </a:extLst>
              </p14:cNvPr>
              <p14:cNvContentPartPr/>
              <p14:nvPr/>
            </p14:nvContentPartPr>
            <p14:xfrm>
              <a:off x="5854680" y="3803760"/>
              <a:ext cx="360" cy="36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E945C589-9523-485A-A97A-42A358FFC1D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38840" y="374040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FD7AC906-3357-44FC-8FC4-3FB3E86952A2}"/>
                  </a:ext>
                </a:extLst>
              </p14:cNvPr>
              <p14:cNvContentPartPr/>
              <p14:nvPr/>
            </p14:nvContentPartPr>
            <p14:xfrm>
              <a:off x="3600360" y="3651120"/>
              <a:ext cx="7175880" cy="7668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FD7AC906-3357-44FC-8FC4-3FB3E86952A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84520" y="3587760"/>
                <a:ext cx="720720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6FA44D04-145B-49FB-B7D7-98497266A2E5}"/>
                  </a:ext>
                </a:extLst>
              </p14:cNvPr>
              <p14:cNvContentPartPr/>
              <p14:nvPr/>
            </p14:nvContentPartPr>
            <p14:xfrm>
              <a:off x="3568680" y="3987720"/>
              <a:ext cx="1879920" cy="8928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6FA44D04-145B-49FB-B7D7-98497266A2E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552840" y="3924360"/>
                <a:ext cx="1911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DC72A64B-0198-4E2A-AC2D-BAC58539CCA6}"/>
                  </a:ext>
                </a:extLst>
              </p14:cNvPr>
              <p14:cNvContentPartPr/>
              <p14:nvPr/>
            </p14:nvContentPartPr>
            <p14:xfrm>
              <a:off x="3594240" y="4229280"/>
              <a:ext cx="360" cy="360"/>
            </p14:xfrm>
          </p:contentPart>
        </mc:Choice>
        <mc:Fallback xmlns=""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DC72A64B-0198-4E2A-AC2D-BAC58539CCA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78400" y="416592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2CF3C71B-2FB9-4248-8783-EA19A9032D3C}"/>
                  </a:ext>
                </a:extLst>
              </p14:cNvPr>
              <p14:cNvContentPartPr/>
              <p14:nvPr/>
            </p14:nvContentPartPr>
            <p14:xfrm>
              <a:off x="4362480" y="4191120"/>
              <a:ext cx="5378760" cy="10188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2CF3C71B-2FB9-4248-8783-EA19A9032D3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346640" y="4127760"/>
                <a:ext cx="541008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73E72F36-A628-4B12-A86C-8E17891ED686}"/>
                  </a:ext>
                </a:extLst>
              </p14:cNvPr>
              <p14:cNvContentPartPr/>
              <p14:nvPr/>
            </p14:nvContentPartPr>
            <p14:xfrm>
              <a:off x="3613320" y="4565520"/>
              <a:ext cx="7137720" cy="14004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73E72F36-A628-4B12-A86C-8E17891ED68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97480" y="4502160"/>
                <a:ext cx="716904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E3DF244D-6A4E-40E9-AEA4-D34D2BC37EA8}"/>
                  </a:ext>
                </a:extLst>
              </p14:cNvPr>
              <p14:cNvContentPartPr/>
              <p14:nvPr/>
            </p14:nvContentPartPr>
            <p14:xfrm>
              <a:off x="3594240" y="5111640"/>
              <a:ext cx="679680" cy="19440"/>
            </p14:xfrm>
          </p:contentPart>
        </mc:Choice>
        <mc:Fallback xmlns=""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E3DF244D-6A4E-40E9-AEA4-D34D2BC37EA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78400" y="5048280"/>
                <a:ext cx="711000" cy="14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994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>
            <a:hlinkClick r:id="rId2"/>
            <a:extLst>
              <a:ext uri="{FF2B5EF4-FFF2-40B4-BE49-F238E27FC236}">
                <a16:creationId xmlns:a16="http://schemas.microsoft.com/office/drawing/2014/main" id="{9F7935A9-A166-450D-B80B-E93A53A03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5" b="8010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8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5BE589-346F-4006-8D93-405252735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C803549-BF6E-4EDB-BFA1-7D3341927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FB7498-0391-4316-B5E9-4F026E53E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97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6C7D9-F4A0-46D1-8DCB-17BFDAE5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69C3FA2-4D9A-46A7-AB0A-C600DAE02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05559D28-4921-48D2-BB20-3F5BB5CC9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28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0E237-8592-4E60-AB5B-5D66CF42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Posição de Conteúdo 3">
            <a:hlinkClick r:id="rId2"/>
            <a:extLst>
              <a:ext uri="{FF2B5EF4-FFF2-40B4-BE49-F238E27FC236}">
                <a16:creationId xmlns:a16="http://schemas.microsoft.com/office/drawing/2014/main" id="{3EB23339-4512-4702-BE94-2CA376E3A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13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278BE-28B4-4A1A-A2AA-F7EE8C72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8EC49D-1E62-487B-A4B6-6FD42BB45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9BEFB811-D70C-4F20-891C-6373C7908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91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307388-714D-4560-B0D1-933D3E58A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D25124-7807-499B-93BB-630DBB02D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9671D35-ABAA-4303-B47A-FD2A5C2F9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25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9CCC6-77A0-4C9F-9B7C-6AD5E5A75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B75D983-3F5F-465A-BC7D-41934EE3C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B6C3C7-A7C7-425A-A2A2-583BE315C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47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40C94-B0B0-44D6-893B-F1213B17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EEFACFF-B46D-42AC-A2E9-3CCFE2FDA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B7C709-9753-4FAD-B260-0F7ED47C2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10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69910-C825-444D-BC83-239EC200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E16EB36-55D1-4342-B9B6-5AA3709D6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0787E1-7075-4928-B53E-66670F06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80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556B-82A5-496D-A5F4-8C9C8505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545" y="2276872"/>
            <a:ext cx="9559637" cy="1446550"/>
          </a:xfrm>
        </p:spPr>
        <p:txBody>
          <a:bodyPr/>
          <a:lstStyle/>
          <a:p>
            <a:pPr algn="ctr"/>
            <a:r>
              <a:rPr lang="en-US" b="1" dirty="0"/>
              <a:t>The global </a:t>
            </a:r>
            <a:r>
              <a:rPr lang="en-US" b="1" dirty="0" err="1"/>
              <a:t>labour</a:t>
            </a:r>
            <a:r>
              <a:rPr lang="en-US" b="1" dirty="0"/>
              <a:t> market today</a:t>
            </a:r>
            <a:endParaRPr lang="en-BE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69A04-F471-4320-9808-7F97EC00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F08C6E-B5DA-AD8A-8FA7-521D2C279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768" y="136525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91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5550-D81B-4219-BD57-765A7035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87405"/>
            <a:ext cx="8229600" cy="646331"/>
          </a:xfrm>
        </p:spPr>
        <p:txBody>
          <a:bodyPr/>
          <a:lstStyle/>
          <a:p>
            <a:r>
              <a:rPr lang="en-US" sz="3600" dirty="0"/>
              <a:t>Collective bargaining is declining</a:t>
            </a:r>
            <a:endParaRPr lang="en-BE" sz="36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544AA9-F32E-4757-A926-6880F4064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874" y="792292"/>
            <a:ext cx="8368080" cy="53730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9A110-CB75-4329-8697-4543979C0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06C9C-6E16-4F3A-89D9-1EA80F04F8BC}"/>
              </a:ext>
            </a:extLst>
          </p:cNvPr>
          <p:cNvSpPr txBox="1"/>
          <p:nvPr/>
        </p:nvSpPr>
        <p:spPr>
          <a:xfrm>
            <a:off x="1741498" y="98978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>
              <a:spcBef>
                <a:spcPts val="365"/>
              </a:spcBef>
            </a:pPr>
            <a:r>
              <a:rPr lang="en-GB" b="1" i="1" dirty="0">
                <a:solidFill>
                  <a:srgbClr val="231F20"/>
                </a:solidFill>
                <a:latin typeface="Calibri Light" panose="020F0302020204030204" pitchFamily="34" charset="0"/>
                <a:ea typeface="Proxima Nova" panose="020B0503030502060204" pitchFamily="34" charset="0"/>
                <a:cs typeface="Proxima Nova" panose="020B0503030502060204" pitchFamily="34" charset="0"/>
              </a:rPr>
              <a:t>Changes in collective bargaining coverage before and after the 2008-2012 economic crisis</a:t>
            </a:r>
            <a:endParaRPr lang="en-BE" b="1" i="1" dirty="0">
              <a:latin typeface="Proxima Nova" panose="020B0503030502060204" pitchFamily="34" charset="0"/>
              <a:ea typeface="Proxima Nova" panose="020B0503030502060204" pitchFamily="34" charset="0"/>
              <a:cs typeface="Proxima Nova" panose="020B050303050206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5FB897-8B45-4048-9080-9204A38E8D72}"/>
              </a:ext>
            </a:extLst>
          </p:cNvPr>
          <p:cNvSpPr txBox="1">
            <a:spLocks/>
          </p:cNvSpPr>
          <p:nvPr/>
        </p:nvSpPr>
        <p:spPr>
          <a:xfrm>
            <a:off x="7130472" y="6492874"/>
            <a:ext cx="506152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Proxima Nova"/>
                <a:ea typeface="+mn-ea"/>
                <a:cs typeface="Proxima Nov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Proxima Nova"/>
                <a:ea typeface="+mn-ea"/>
                <a:cs typeface="Proxima Nov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Proxima Nova"/>
                <a:ea typeface="+mn-ea"/>
                <a:cs typeface="Proxima Nov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Proxima Nova"/>
                <a:ea typeface="+mn-ea"/>
                <a:cs typeface="Proxima Nov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Proxima Nova"/>
                <a:ea typeface="+mn-ea"/>
                <a:cs typeface="Proxima Nov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ILO (2017) Trends in collective bargaining coverage: stability, erosion or decline?</a:t>
            </a:r>
            <a:endParaRPr lang="fr-BE" sz="1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5B6CCE6-F56D-9B8A-8BF6-4D14D513D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54" y="0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12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FA71E1-25AC-43ED-80C5-BE0B0BCB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AEB8854-475A-489C-8779-8C2A30699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81991E54-74C9-45C0-83CF-1E893981A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8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5300" y="128728"/>
            <a:ext cx="7886700" cy="1152244"/>
          </a:xfrm>
        </p:spPr>
        <p:txBody>
          <a:bodyPr>
            <a:normAutofit fontScale="90000"/>
          </a:bodyPr>
          <a:lstStyle/>
          <a:p>
            <a:pPr algn="r"/>
            <a:r>
              <a:rPr lang="en-GB" dirty="0"/>
              <a:t> </a:t>
            </a:r>
            <a:r>
              <a:rPr lang="en-GB" i="1" dirty="0"/>
              <a:t>BBC, </a:t>
            </a:r>
            <a:br>
              <a:rPr lang="en-GB" i="1" dirty="0"/>
            </a:br>
            <a:r>
              <a:rPr lang="en-GB" i="1" dirty="0"/>
              <a:t>11</a:t>
            </a:r>
            <a:r>
              <a:rPr lang="en-GB" i="1" baseline="30000" dirty="0"/>
              <a:t>th</a:t>
            </a:r>
            <a:r>
              <a:rPr lang="en-GB" i="1" dirty="0"/>
              <a:t> September 2019</a:t>
            </a:r>
          </a:p>
        </p:txBody>
      </p:sp>
      <p:pic>
        <p:nvPicPr>
          <p:cNvPr id="5" name="Marcador de Posição de Conteúdo 4">
            <a:hlinkClick r:id="rId2"/>
            <a:extLst>
              <a:ext uri="{FF2B5EF4-FFF2-40B4-BE49-F238E27FC236}">
                <a16:creationId xmlns:a16="http://schemas.microsoft.com/office/drawing/2014/main" id="{66854C72-0289-48FE-BC80-2BCF88BFD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2075" y="1485899"/>
            <a:ext cx="10086975" cy="537209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22486EE-42CE-4D92-863C-F67C1A7E2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2" y="128728"/>
            <a:ext cx="3273836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87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F1859-3A5D-414C-8674-08BF9994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329EADA-D6F7-4BF7-A641-F85D83BA8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3F6CE59E-5A86-4C25-BC28-3CA081A51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57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3399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972AF-DF1F-41DB-A5D2-DA6C7F6A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784BDDF-2D3A-41AE-8617-9D6078664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3E8FC7E7-DA0E-4995-8ABD-0F5A1D511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90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FFBFF-0392-4F93-BC40-97153E19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277CC4A-6751-4A28-973F-9C51FAD88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502F6204-B036-4BB6-B120-9BE2F731B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25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3D770C-E295-A8C7-6441-656ED7CD1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DBA1FD2-13F0-3482-DBA8-255EB919D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0D5C64DA-8265-C4F6-83B7-74BD3905B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55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323842-9EAD-4080-ACA4-B69321E4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C0C4212-97A6-45BF-A000-4823AFFED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247B25D9-36C2-4F7A-8987-595619BF5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42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2B5FA-7733-4708-87F4-4257F343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9A64112-DE05-44BE-BF41-977367B3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0FFE1F-5B15-4456-B223-BED360653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6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088DD-DAE5-463F-80DD-F5CCB759E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345" y="501650"/>
            <a:ext cx="7379855" cy="551295"/>
          </a:xfrm>
        </p:spPr>
        <p:txBody>
          <a:bodyPr/>
          <a:lstStyle/>
          <a:p>
            <a:r>
              <a:rPr lang="en-US" sz="3000" dirty="0"/>
              <a:t>Low and declining </a:t>
            </a:r>
            <a:r>
              <a:rPr lang="en-US" sz="3000" dirty="0" err="1"/>
              <a:t>labour</a:t>
            </a:r>
            <a:r>
              <a:rPr lang="en-US" sz="3000" dirty="0"/>
              <a:t> force participation</a:t>
            </a:r>
            <a:endParaRPr lang="en-BE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4EAA0-5775-46ED-9945-32467F2E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F1BEE4A-1150-4D78-984F-E461E52D0C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164329"/>
              </p:ext>
            </p:extLst>
          </p:nvPr>
        </p:nvGraphicFramePr>
        <p:xfrm>
          <a:off x="951345" y="1628800"/>
          <a:ext cx="9356437" cy="472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4080AA8-CD73-4089-AF88-6A0FB43DE252}"/>
              </a:ext>
            </a:extLst>
          </p:cNvPr>
          <p:cNvSpPr txBox="1"/>
          <p:nvPr/>
        </p:nvSpPr>
        <p:spPr>
          <a:xfrm>
            <a:off x="10076872" y="6487681"/>
            <a:ext cx="21151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Source: ILOSTAT (2021)</a:t>
            </a:r>
            <a:endParaRPr lang="en-BE" sz="15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44F2E7-8678-8AFF-3D86-BF07A447F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768" y="136525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35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964" y="397749"/>
            <a:ext cx="7324436" cy="646331"/>
          </a:xfrm>
        </p:spPr>
        <p:txBody>
          <a:bodyPr>
            <a:normAutofit/>
          </a:bodyPr>
          <a:lstStyle/>
          <a:p>
            <a:r>
              <a:rPr lang="en-US" sz="3600" dirty="0"/>
              <a:t>Gender pay gap in selected countries</a:t>
            </a:r>
            <a:endParaRPr lang="fr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6093" y="6538912"/>
            <a:ext cx="2314600" cy="244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/>
              <a:t>ILO Global wage report 2016/2017</a:t>
            </a:r>
            <a:endParaRPr lang="fr-BE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964" y="1801433"/>
            <a:ext cx="9328754" cy="44528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0A798D-17B7-EF84-7A08-483BF8A3D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54" y="0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03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9BFC-3EDD-4562-BC47-75297BCA8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27" y="443913"/>
            <a:ext cx="5763491" cy="457718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High and persistent informality</a:t>
            </a:r>
            <a:endParaRPr lang="en-BE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87145-1142-4683-A5E9-9F405D92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2B804-E333-4B2F-9960-6A8EADC50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5" y="1135425"/>
            <a:ext cx="9328727" cy="5352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FC5A67-0F4A-4FBC-80D7-6974B9F0EA3C}"/>
              </a:ext>
            </a:extLst>
          </p:cNvPr>
          <p:cNvSpPr txBox="1"/>
          <p:nvPr/>
        </p:nvSpPr>
        <p:spPr>
          <a:xfrm>
            <a:off x="5597236" y="6487681"/>
            <a:ext cx="65871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Source: ILO (2018) Women and men in the informal economy: A statistical picture</a:t>
            </a:r>
            <a:endParaRPr lang="en-BE" sz="15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14D9A56-7DC6-FE3D-622A-7E9C4AA6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54" y="-10722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E7E10-EE6A-4295-88E0-D028F3FF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837" y="334286"/>
            <a:ext cx="7483763" cy="553998"/>
          </a:xfrm>
        </p:spPr>
        <p:txBody>
          <a:bodyPr/>
          <a:lstStyle/>
          <a:p>
            <a:r>
              <a:rPr lang="en-US" sz="3000" dirty="0"/>
              <a:t>Skills shortages, especially in some regions</a:t>
            </a:r>
            <a:endParaRPr lang="en-BE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51369-C8B4-4EFA-B6DE-9717ECBC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75282-4460-4B67-B019-3DFE28DBCE86}"/>
              </a:ext>
            </a:extLst>
          </p:cNvPr>
          <p:cNvSpPr txBox="1"/>
          <p:nvPr/>
        </p:nvSpPr>
        <p:spPr>
          <a:xfrm>
            <a:off x="4341091" y="6209972"/>
            <a:ext cx="7786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ILO (2019) Skills and jobs mismatches in low and middle income countries</a:t>
            </a:r>
            <a:endParaRPr lang="en-B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8CF174-B727-4362-BCA3-CDA0DD782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837" y="1700809"/>
            <a:ext cx="9310254" cy="44108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2A51C9-EB70-4B64-9791-755E08AD68ED}"/>
              </a:ext>
            </a:extLst>
          </p:cNvPr>
          <p:cNvSpPr txBox="1"/>
          <p:nvPr/>
        </p:nvSpPr>
        <p:spPr>
          <a:xfrm>
            <a:off x="2783632" y="1233182"/>
            <a:ext cx="642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Percentage of workers under-skilled for available jobs (by region)</a:t>
            </a:r>
            <a:endParaRPr lang="en-BE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5D9562A-C2BD-E1A0-ED79-55618F9CB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54" y="0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30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6B4827-7D96-4BEA-8C46-B1CC3BAA2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22" y="89078"/>
            <a:ext cx="1902117" cy="835224"/>
          </a:xfrm>
          <a:prstGeom prst="rect">
            <a:avLst/>
          </a:prstGeom>
        </p:spPr>
      </p:pic>
      <p:pic>
        <p:nvPicPr>
          <p:cNvPr id="7" name="Marcador de Posição de Conteúdo 6" descr="Uma imagem com captura de ecrã&#10;&#10;Descrição gerada com confiança muito alta">
            <a:hlinkClick r:id="rId3"/>
            <a:extLst>
              <a:ext uri="{FF2B5EF4-FFF2-40B4-BE49-F238E27FC236}">
                <a16:creationId xmlns:a16="http://schemas.microsoft.com/office/drawing/2014/main" id="{D4CC1227-4DA0-4675-A445-ED12E1C0E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28" y="431800"/>
            <a:ext cx="8514972" cy="5943600"/>
          </a:xfrm>
        </p:spPr>
      </p:pic>
    </p:spTree>
    <p:extLst>
      <p:ext uri="{BB962C8B-B14F-4D97-AF65-F5344CB8AC3E}">
        <p14:creationId xmlns:p14="http://schemas.microsoft.com/office/powerpoint/2010/main" val="113361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C1D28-3AF1-40E7-959B-3AE230BB7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In developing countries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D3DDEE84-D249-4685-A265-4A8442111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" b="7936"/>
          <a:stretch/>
        </p:blipFill>
        <p:spPr>
          <a:xfrm>
            <a:off x="563418" y="585217"/>
            <a:ext cx="6510990" cy="426465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53925E7-D82D-4664-A4DF-71CFC278AEEC}"/>
              </a:ext>
            </a:extLst>
          </p:cNvPr>
          <p:cNvSpPr txBox="1"/>
          <p:nvPr/>
        </p:nvSpPr>
        <p:spPr>
          <a:xfrm>
            <a:off x="7546848" y="3382558"/>
            <a:ext cx="3803904" cy="2068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World Bank estimated in 2016 – 1.8 billion jobs or 2/3 of jobs in developing countries were already automatable!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200" dirty="0" err="1"/>
              <a:t>Indonesia</a:t>
            </a:r>
            <a:r>
              <a:rPr lang="pt-PT" sz="2200" dirty="0"/>
              <a:t> – 20,000 </a:t>
            </a:r>
            <a:r>
              <a:rPr lang="pt-PT" sz="2200" dirty="0" err="1"/>
              <a:t>tollroad</a:t>
            </a:r>
            <a:r>
              <a:rPr lang="pt-PT" sz="2200" dirty="0"/>
              <a:t> </a:t>
            </a:r>
            <a:r>
              <a:rPr lang="pt-PT" sz="2200" dirty="0" err="1"/>
              <a:t>operators</a:t>
            </a:r>
            <a:r>
              <a:rPr lang="pt-PT" sz="2200" dirty="0"/>
              <a:t>, </a:t>
            </a:r>
            <a:r>
              <a:rPr lang="pt-PT" sz="2200" dirty="0" err="1"/>
              <a:t>an</a:t>
            </a:r>
            <a:r>
              <a:rPr lang="pt-PT" sz="2200" dirty="0"/>
              <a:t> </a:t>
            </a:r>
            <a:r>
              <a:rPr lang="pt-PT" sz="2200" dirty="0" err="1"/>
              <a:t>illustrative</a:t>
            </a:r>
            <a:r>
              <a:rPr lang="pt-PT" sz="2200" dirty="0"/>
              <a:t> case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F111D44-CFE7-4165-9B56-239C6D52B281}"/>
              </a:ext>
            </a:extLst>
          </p:cNvPr>
          <p:cNvSpPr txBox="1"/>
          <p:nvPr/>
        </p:nvSpPr>
        <p:spPr>
          <a:xfrm>
            <a:off x="5992427" y="6383045"/>
            <a:ext cx="372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/>
              <a:t>Source:Schlogl and Sumner, 2018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1DEFFB6-FF1E-4779-8325-0CAE1BE2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005" y="43540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61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3E03B-6DB8-4624-8D50-6095C1641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12F894-EC4F-4DE9-9349-0809BBAE2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64F85AEA-FD7F-49E5-9380-38F7459CB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25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2E1A8-F9E4-74D6-3B0B-47A3E964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C1F1C0D-21C2-41CE-1775-F63747D84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CF16FC82-AB92-2245-C101-AABD924EC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23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2F136-FE20-47CA-BA3D-A6EDDF93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Coming</a:t>
            </a:r>
            <a:r>
              <a:rPr lang="pt-PT" dirty="0"/>
              <a:t> for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upper</a:t>
            </a:r>
            <a:r>
              <a:rPr lang="pt-PT" dirty="0"/>
              <a:t> classes (?)</a:t>
            </a:r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75623C84-A4D8-496F-855C-FC9B29498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615" y="1570831"/>
            <a:ext cx="4409709" cy="43513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3F763BE-E81D-4C0D-B087-67B351167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787" y="1453227"/>
            <a:ext cx="4105932" cy="470640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540AA5E-EF66-403A-8EDE-CA38B004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610" y="2626124"/>
            <a:ext cx="3690068" cy="40223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8B06802-7108-9EA7-6BAE-387CC63E7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064" y="125295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91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3989A-932A-4D2B-9865-C7289407E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88701" cy="4568825"/>
          </a:xfrm>
        </p:spPr>
        <p:txBody>
          <a:bodyPr/>
          <a:lstStyle/>
          <a:p>
            <a:r>
              <a:rPr lang="pt-PT" dirty="0" err="1"/>
              <a:t>This</a:t>
            </a:r>
            <a:r>
              <a:rPr lang="pt-PT" dirty="0"/>
              <a:t> time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different</a:t>
            </a:r>
            <a:endParaRPr lang="pt-PT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867E312C-DF15-40EE-BB81-AD34C8F8A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3325" y="0"/>
            <a:ext cx="6731673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05336C5-45BB-4CFE-BDDD-4A381BBAF19D}"/>
              </a:ext>
            </a:extLst>
          </p:cNvPr>
          <p:cNvSpPr txBox="1"/>
          <p:nvPr/>
        </p:nvSpPr>
        <p:spPr>
          <a:xfrm>
            <a:off x="10639425" y="6296025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SourceGrace</a:t>
            </a:r>
            <a:r>
              <a:rPr lang="pt-PT" dirty="0"/>
              <a:t> </a:t>
            </a:r>
            <a:r>
              <a:rPr lang="pt-PT" dirty="0" err="1"/>
              <a:t>et</a:t>
            </a:r>
            <a:r>
              <a:rPr lang="pt-PT" dirty="0"/>
              <a:t> al., 2017</a:t>
            </a:r>
          </a:p>
        </p:txBody>
      </p:sp>
    </p:spTree>
    <p:extLst>
      <p:ext uri="{BB962C8B-B14F-4D97-AF65-F5344CB8AC3E}">
        <p14:creationId xmlns:p14="http://schemas.microsoft.com/office/powerpoint/2010/main" val="1040542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A32F8-7E19-49D9-8994-5EFF5F9BB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0A3CD27-4EC7-4769-94F6-5EE20FEF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F106C7A-CB14-4D47-B08C-C32CE0195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0"/>
            <a:ext cx="12192000" cy="63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0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E9717-3B19-2A00-36B1-95DEE91A5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982D77A-0853-5448-B1D7-579235856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hlinkClick r:id="rId2"/>
            <a:extLst>
              <a:ext uri="{FF2B5EF4-FFF2-40B4-BE49-F238E27FC236}">
                <a16:creationId xmlns:a16="http://schemas.microsoft.com/office/drawing/2014/main" id="{795FE846-10B9-3EEF-FCAE-3620ADA2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7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C7232-CE78-98A1-4D82-8EF1175E9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8950C3D-CF6B-5639-8967-4F19A518E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64B1504-4605-1837-0228-0AB655389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290" y="443915"/>
            <a:ext cx="8061510" cy="1200329"/>
          </a:xfrm>
        </p:spPr>
        <p:txBody>
          <a:bodyPr/>
          <a:lstStyle/>
          <a:p>
            <a:r>
              <a:rPr lang="en-US" sz="3600" dirty="0"/>
              <a:t>Wages stagnating compared to productivity</a:t>
            </a:r>
            <a:endParaRPr lang="fr-BE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095344" y="6585527"/>
            <a:ext cx="2096655" cy="272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/>
              <a:t>ILO Global wage report 2016/2017</a:t>
            </a:r>
            <a:endParaRPr lang="fr-BE" sz="1000" dirty="0"/>
          </a:p>
        </p:txBody>
      </p:sp>
      <p:pic>
        <p:nvPicPr>
          <p:cNvPr id="9" name="image2.jpeg">
            <a:extLst>
              <a:ext uri="{FF2B5EF4-FFF2-40B4-BE49-F238E27FC236}">
                <a16:creationId xmlns:a16="http://schemas.microsoft.com/office/drawing/2014/main" id="{68CBA191-F370-4305-A086-49D37A8CD3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7290" y="2564904"/>
            <a:ext cx="8229600" cy="31391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609C52-8858-49D1-8EE6-721675411643}"/>
              </a:ext>
            </a:extLst>
          </p:cNvPr>
          <p:cNvSpPr txBox="1"/>
          <p:nvPr/>
        </p:nvSpPr>
        <p:spPr>
          <a:xfrm>
            <a:off x="1524000" y="160825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>
              <a:spcBef>
                <a:spcPts val="365"/>
              </a:spcBef>
            </a:pPr>
            <a:r>
              <a:rPr lang="en-GB" b="1" i="1" dirty="0">
                <a:solidFill>
                  <a:srgbClr val="231F20"/>
                </a:solidFill>
                <a:latin typeface="Calibri Light" panose="020F0302020204030204" pitchFamily="34" charset="0"/>
                <a:ea typeface="Proxima Nova" panose="020B0503030502060204" pitchFamily="34" charset="0"/>
                <a:cs typeface="Proxima Nova" panose="020B0503030502060204" pitchFamily="34" charset="0"/>
              </a:rPr>
              <a:t>Trends in growth in average real wages and labour productivity in developed economies, 1999–2015</a:t>
            </a:r>
            <a:endParaRPr lang="en-BE" b="1" i="1" dirty="0">
              <a:latin typeface="Proxima Nova" panose="020B0503030502060204" pitchFamily="34" charset="0"/>
              <a:ea typeface="Proxima Nova" panose="020B0503030502060204" pitchFamily="34" charset="0"/>
              <a:cs typeface="Proxima Nova" panose="020B050303050206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6FE535-A1AD-54AB-9BFF-6A534AF08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54" y="136525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78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C6743-7B38-48FC-999A-C47965633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0" y="365125"/>
            <a:ext cx="7924800" cy="987425"/>
          </a:xfrm>
        </p:spPr>
        <p:txBody>
          <a:bodyPr>
            <a:normAutofit/>
          </a:bodyPr>
          <a:lstStyle/>
          <a:p>
            <a:pPr algn="r"/>
            <a:r>
              <a:rPr lang="pt-PT" b="1" dirty="0" err="1"/>
              <a:t>The</a:t>
            </a:r>
            <a:r>
              <a:rPr lang="pt-PT" b="1" dirty="0"/>
              <a:t> Post-1980s New </a:t>
            </a:r>
            <a:r>
              <a:rPr lang="pt-PT" b="1" dirty="0" err="1"/>
              <a:t>Class</a:t>
            </a:r>
            <a:r>
              <a:rPr lang="pt-PT" b="1" dirty="0"/>
              <a:t> </a:t>
            </a:r>
            <a:r>
              <a:rPr lang="pt-PT" b="1" dirty="0" err="1"/>
              <a:t>System</a:t>
            </a:r>
            <a:endParaRPr lang="en-GB" b="1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AEFDDB-FC42-45A5-BDCA-CCA51B20C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4525"/>
            <a:ext cx="10896600" cy="45783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i="1" dirty="0"/>
              <a:t>Since 1980, the global economy has undergone a dramatic</a:t>
            </a:r>
          </a:p>
          <a:p>
            <a:pPr marL="0" indent="0" algn="ctr">
              <a:buNone/>
            </a:pPr>
            <a:r>
              <a:rPr lang="en-GB" i="1" dirty="0"/>
              <a:t>transformation, with the globalization of the </a:t>
            </a:r>
            <a:r>
              <a:rPr lang="en-GB" i="1" dirty="0" err="1"/>
              <a:t>labor</a:t>
            </a:r>
            <a:r>
              <a:rPr lang="en-GB" i="1" dirty="0"/>
              <a:t> force, the rise of</a:t>
            </a:r>
          </a:p>
          <a:p>
            <a:pPr marL="0" indent="0" algn="ctr">
              <a:buNone/>
            </a:pPr>
            <a:r>
              <a:rPr lang="en-GB" i="1" dirty="0"/>
              <a:t>automation, and—above all—the growth of Big Finance, Big Pharma,</a:t>
            </a:r>
          </a:p>
          <a:p>
            <a:pPr marL="0" indent="0" algn="ctr">
              <a:buNone/>
            </a:pPr>
            <a:r>
              <a:rPr lang="en-GB" i="1" dirty="0"/>
              <a:t>and Big Tech. The social democratic consensus of the immediate</a:t>
            </a:r>
          </a:p>
          <a:p>
            <a:pPr marL="0" indent="0" algn="ctr">
              <a:buNone/>
            </a:pPr>
            <a:r>
              <a:rPr lang="en-GB" i="1" dirty="0" err="1"/>
              <a:t>postwar</a:t>
            </a:r>
            <a:r>
              <a:rPr lang="en-GB" i="1" dirty="0"/>
              <a:t> years has given way to a new phase of capitalism that is</a:t>
            </a:r>
          </a:p>
          <a:p>
            <a:pPr marL="0" indent="0" algn="ctr">
              <a:buNone/>
            </a:pPr>
            <a:r>
              <a:rPr lang="en-GB" i="1" dirty="0"/>
              <a:t>leaving workers further behind and reshaping the class structure. The</a:t>
            </a:r>
          </a:p>
          <a:p>
            <a:pPr marL="0" indent="0" algn="ctr">
              <a:buNone/>
            </a:pPr>
            <a:r>
              <a:rPr lang="en-GB" i="1" dirty="0"/>
              <a:t>precariat, a mass class defined by unstable </a:t>
            </a:r>
            <a:r>
              <a:rPr lang="en-GB" i="1" dirty="0" err="1"/>
              <a:t>labor</a:t>
            </a:r>
            <a:r>
              <a:rPr lang="en-GB" i="1" dirty="0"/>
              <a:t> arrangements, lack</a:t>
            </a:r>
          </a:p>
          <a:p>
            <a:pPr marL="0" indent="0" algn="ctr">
              <a:buNone/>
            </a:pPr>
            <a:r>
              <a:rPr lang="en-GB" i="1" dirty="0"/>
              <a:t>of identity, and erosion of rights, is emerging as today’s “dangerous</a:t>
            </a:r>
          </a:p>
          <a:p>
            <a:pPr marL="0" indent="0" algn="ctr">
              <a:buNone/>
            </a:pPr>
            <a:r>
              <a:rPr lang="en-GB" i="1" dirty="0"/>
              <a:t>class.”</a:t>
            </a:r>
          </a:p>
          <a:p>
            <a:pPr marL="0" indent="0" algn="r">
              <a:buNone/>
            </a:pPr>
            <a:r>
              <a:rPr lang="en-GB" dirty="0"/>
              <a:t>Guy Standing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32EC54-CE44-4AC7-9912-0EA11C91A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55" y="107963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5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>
            <a:hlinkClick r:id="rId2"/>
            <a:extLst>
              <a:ext uri="{FF2B5EF4-FFF2-40B4-BE49-F238E27FC236}">
                <a16:creationId xmlns:a16="http://schemas.microsoft.com/office/drawing/2014/main" id="{91E90791-01F9-485D-9F96-D72C30A41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1584960"/>
            <a:ext cx="10160000" cy="500888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61ED876-4B59-4775-A5F9-468C4A78C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810" y="160351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3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566DC-D4FA-4589-8A64-DDEA120A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699" y="219075"/>
            <a:ext cx="6829425" cy="1133475"/>
          </a:xfrm>
        </p:spPr>
        <p:txBody>
          <a:bodyPr/>
          <a:lstStyle/>
          <a:p>
            <a:pPr algn="r"/>
            <a:r>
              <a:rPr lang="pt-PT" b="1" dirty="0"/>
              <a:t>THE NEW CLASS SYSTEM</a:t>
            </a:r>
            <a:endParaRPr lang="en-GB" b="1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6D0C2AD-9937-4DE5-AA25-D66007593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72640"/>
            <a:ext cx="10963275" cy="4347210"/>
          </a:xfrm>
        </p:spPr>
        <p:txBody>
          <a:bodyPr>
            <a:normAutofit/>
          </a:bodyPr>
          <a:lstStyle/>
          <a:p>
            <a:r>
              <a:rPr lang="en-GB" dirty="0"/>
              <a:t>Elite -»  plutocracy or oligarchy striding the world with their billions—global citizens without responsibilities to any nation state. They are the top 0.001 percent. </a:t>
            </a:r>
          </a:p>
          <a:p>
            <a:r>
              <a:rPr lang="en-GB" dirty="0"/>
              <a:t>Elite -»Possesses millions.</a:t>
            </a:r>
          </a:p>
          <a:p>
            <a:r>
              <a:rPr lang="en-GB" dirty="0"/>
              <a:t>Old salaried class:</a:t>
            </a:r>
          </a:p>
          <a:p>
            <a:pPr lvl="1"/>
            <a:r>
              <a:rPr lang="en-GB" b="1" dirty="0"/>
              <a:t>the salariat</a:t>
            </a:r>
            <a:r>
              <a:rPr lang="en-GB" dirty="0"/>
              <a:t>, with strong employment security and an array of non-wage forms of remuneration</a:t>
            </a:r>
          </a:p>
          <a:p>
            <a:pPr lvl="1"/>
            <a:r>
              <a:rPr lang="en-GB" b="1" dirty="0"/>
              <a:t>the </a:t>
            </a:r>
            <a:r>
              <a:rPr lang="en-GB" b="1" dirty="0" err="1"/>
              <a:t>proficians</a:t>
            </a:r>
            <a:r>
              <a:rPr lang="en-GB" dirty="0"/>
              <a:t>, includes small-scale businesses, consists of workers who are project-oriented, entrepreneurial, multi-skilled, and likely to suffer from burn-out sooner or later.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FE2F6E-8A3E-496A-84E4-D272021BA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6" y="92406"/>
            <a:ext cx="326773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925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431</Words>
  <Application>Microsoft Office PowerPoint</Application>
  <PresentationFormat>Ecrã Panorâmico</PresentationFormat>
  <Paragraphs>60</Paragraphs>
  <Slides>39</Slides>
  <Notes>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Proxima Nova</vt:lpstr>
      <vt:lpstr>Tema do Office</vt:lpstr>
      <vt:lpstr>TRANSFORMING LIVELIHOODS: JOBS</vt:lpstr>
      <vt:lpstr>The global labour market today</vt:lpstr>
      <vt:lpstr>Low and declining labour force participation</vt:lpstr>
      <vt:lpstr>Apresentação do PowerPoint</vt:lpstr>
      <vt:lpstr>Apresentação do PowerPoint</vt:lpstr>
      <vt:lpstr>Wages stagnating compared to productivity</vt:lpstr>
      <vt:lpstr>The Post-1980s New Class System</vt:lpstr>
      <vt:lpstr>Apresentação do PowerPoint</vt:lpstr>
      <vt:lpstr>THE NEW CLASS SYSTEM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Collective bargaining is declining</vt:lpstr>
      <vt:lpstr>Apresentação do PowerPoint</vt:lpstr>
      <vt:lpstr> BBC,  11th September 2019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Gender pay gap in selected countries</vt:lpstr>
      <vt:lpstr>High and persistent informality</vt:lpstr>
      <vt:lpstr>Skills shortages, especially in some regions</vt:lpstr>
      <vt:lpstr>Apresentação do PowerPoint</vt:lpstr>
      <vt:lpstr>In developing countries</vt:lpstr>
      <vt:lpstr>Apresentação do PowerPoint</vt:lpstr>
      <vt:lpstr>Apresentação do PowerPoint</vt:lpstr>
      <vt:lpstr>Coming for the upper classes (?)</vt:lpstr>
      <vt:lpstr>This time is different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LIVELIHOODS: LABOUR</dc:title>
  <dc:creator>Luis Mah</dc:creator>
  <cp:lastModifiedBy>Luis Mah</cp:lastModifiedBy>
  <cp:revision>15</cp:revision>
  <dcterms:created xsi:type="dcterms:W3CDTF">2020-09-30T21:41:53Z</dcterms:created>
  <dcterms:modified xsi:type="dcterms:W3CDTF">2022-09-29T09:46:52Z</dcterms:modified>
</cp:coreProperties>
</file>